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 id="2147483714" r:id="rId2"/>
  </p:sldMasterIdLst>
  <p:notesMasterIdLst>
    <p:notesMasterId r:id="rId15"/>
  </p:notesMasterIdLst>
  <p:sldIdLst>
    <p:sldId id="256" r:id="rId3"/>
    <p:sldId id="265" r:id="rId4"/>
    <p:sldId id="268" r:id="rId5"/>
    <p:sldId id="257" r:id="rId6"/>
    <p:sldId id="258" r:id="rId7"/>
    <p:sldId id="267" r:id="rId8"/>
    <p:sldId id="259" r:id="rId9"/>
    <p:sldId id="260" r:id="rId10"/>
    <p:sldId id="261" r:id="rId11"/>
    <p:sldId id="262" r:id="rId12"/>
    <p:sldId id="263" r:id="rId13"/>
    <p:sldId id="264" r:id="rId14"/>
  </p:sldIdLst>
  <p:sldSz cx="9144000" cy="5143500" type="screen16x9"/>
  <p:notesSz cx="6858000" cy="9144000"/>
  <p:embeddedFontLst>
    <p:embeddedFont>
      <p:font typeface="Amatic SC" panose="020B0604020202020204" charset="-79"/>
      <p:regular r:id="rId16"/>
      <p:bold r:id="rId17"/>
    </p:embeddedFont>
    <p:embeddedFont>
      <p:font typeface="Inconsolata" panose="020B0604020202020204" charset="0"/>
      <p:regular r:id="rId18"/>
      <p:bold r:id="rId19"/>
    </p:embeddedFont>
    <p:embeddedFont>
      <p:font typeface="Roboto" panose="020B0604020202020204" charset="0"/>
      <p:regular r:id="rId20"/>
      <p:bold r:id="rId21"/>
      <p:italic r:id="rId22"/>
      <p:boldItalic r:id="rId23"/>
    </p:embeddedFont>
    <p:embeddedFont>
      <p:font typeface="Roboto Light" panose="020B0604020202020204" charset="0"/>
      <p:regular r:id="rId24"/>
      <p:bold r:id="rId25"/>
      <p:italic r:id="rId26"/>
      <p:boldItalic r:id="rId27"/>
    </p:embeddedFont>
    <p:embeddedFont>
      <p:font typeface="Roboto Medium" panose="020B0604020202020204" charset="0"/>
      <p:regular r:id="rId28"/>
      <p:bold r:id="rId29"/>
      <p:italic r:id="rId30"/>
      <p:boldItalic r:id="rId31"/>
    </p:embeddedFont>
    <p:embeddedFont>
      <p:font typeface="Roboto Thin"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947" autoAdjust="0"/>
  </p:normalViewPr>
  <p:slideViewPr>
    <p:cSldViewPr snapToGrid="0">
      <p:cViewPr varScale="1">
        <p:scale>
          <a:sx n="180" d="100"/>
          <a:sy n="180" d="100"/>
        </p:scale>
        <p:origin x="1240" y="9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406a798aef_2_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4" name="Google Shape;1044;g406a798aef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573f7f62f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573f7f62f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5 minutes</a:t>
            </a:r>
          </a:p>
          <a:p>
            <a:pPr marL="158750" indent="0">
              <a:buNone/>
            </a:pP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Take a moment to talk about managing state.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Ask the students to discuss amongst each other how they've managed React state thus far.</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After a few minutes, collect some different points from the class and discuss some of the pros and cons of both methods.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568a2b1e1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568a2b1e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**Class Components vs Context API**</a:t>
            </a:r>
            <a:r>
              <a:rPr lang="en-US" sz="1100" b="0" i="0" u="none" strike="noStrike" cap="none" dirty="0">
                <a:solidFill>
                  <a:srgbClr val="000000"/>
                </a:solidFill>
                <a:effectLst/>
                <a:latin typeface="Arial"/>
                <a:ea typeface="Arial"/>
                <a:cs typeface="Arial"/>
                <a:sym typeface="Arial"/>
              </a:rPr>
              <a:t>: Class components paired with the `</a:t>
            </a:r>
            <a:r>
              <a:rPr lang="en-US" sz="1100" b="0" i="0" u="none" strike="noStrike" cap="none" dirty="0" err="1">
                <a:solidFill>
                  <a:srgbClr val="000000"/>
                </a:solidFill>
                <a:effectLst/>
                <a:latin typeface="Arial"/>
                <a:ea typeface="Arial"/>
                <a:cs typeface="Arial"/>
                <a:sym typeface="Arial"/>
              </a:rPr>
              <a:t>setState</a:t>
            </a:r>
            <a:r>
              <a:rPr lang="en-US" sz="1100" b="0" i="0" u="none" strike="noStrike" cap="none" dirty="0">
                <a:solidFill>
                  <a:srgbClr val="000000"/>
                </a:solidFill>
                <a:effectLst/>
                <a:latin typeface="Arial"/>
                <a:ea typeface="Arial"/>
                <a:cs typeface="Arial"/>
                <a:sym typeface="Arial"/>
              </a:rPr>
              <a:t>` method is the most common way to manage state.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Benefits: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Setting state will force the component to re-render. This ensures that the component and all of its children will be up-to-date with the latest state.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Drawbacks: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Since state only flows in one direction, all components that need to use the state must be children of the stateful component.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Updating state from deep within the component hierarchy is often difficult.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You are forced to use the keyword `this` and use a class component.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The Context API is another tool that can be used to manage state.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Benefits: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Updating state from deep within the component hierarchy is made to be easier since "prop drilling" can be avoided.</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Drawbacks: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The most effective way to manage complex states still requires the use of `</a:t>
            </a:r>
            <a:r>
              <a:rPr lang="en-US" sz="1100" b="0" i="0" u="none" strike="noStrike" cap="none" dirty="0" err="1">
                <a:solidFill>
                  <a:srgbClr val="000000"/>
                </a:solidFill>
                <a:effectLst/>
                <a:latin typeface="Arial"/>
                <a:ea typeface="Arial"/>
                <a:cs typeface="Arial"/>
                <a:sym typeface="Arial"/>
              </a:rPr>
              <a:t>setState</a:t>
            </a:r>
            <a:r>
              <a:rPr lang="en-US" sz="1100" b="0" i="0" u="none" strike="noStrike" cap="none" dirty="0">
                <a:solidFill>
                  <a:srgbClr val="000000"/>
                </a:solidFill>
                <a:effectLst/>
                <a:latin typeface="Arial"/>
                <a:ea typeface="Arial"/>
                <a:cs typeface="Arial"/>
                <a:sym typeface="Arial"/>
              </a:rPr>
              <a:t>` to ensure that the latest changes are reflected in each component.</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68a2b1e1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68a2b1e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**Managing State**</a:t>
            </a:r>
            <a:r>
              <a:rPr lang="en-US" sz="1100" b="0" i="0" u="none" strike="noStrike" cap="none" dirty="0">
                <a:solidFill>
                  <a:srgbClr val="000000"/>
                </a:solidFill>
                <a:effectLst/>
                <a:latin typeface="Arial"/>
                <a:ea typeface="Arial"/>
                <a:cs typeface="Arial"/>
                <a:sym typeface="Arial"/>
              </a:rPr>
              <a:t>: Managing state can be difficult since there is no one-size-fits-all solution.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If your application is complex, it might warrant the use of a state management library like </a:t>
            </a:r>
            <a:r>
              <a:rPr lang="en-US" sz="1100" b="0" i="0" u="none" strike="noStrike" cap="none" dirty="0" err="1">
                <a:solidFill>
                  <a:srgbClr val="000000"/>
                </a:solidFill>
                <a:effectLst/>
                <a:latin typeface="Arial"/>
                <a:ea typeface="Arial"/>
                <a:cs typeface="Arial"/>
                <a:sym typeface="Arial"/>
              </a:rPr>
              <a:t>mobX</a:t>
            </a:r>
            <a:r>
              <a:rPr lang="en-US" sz="1100" b="0" i="0" u="none" strike="noStrike" cap="none" dirty="0">
                <a:solidFill>
                  <a:srgbClr val="000000"/>
                </a:solidFill>
                <a:effectLst/>
                <a:latin typeface="Arial"/>
                <a:ea typeface="Arial"/>
                <a:cs typeface="Arial"/>
                <a:sym typeface="Arial"/>
              </a:rPr>
              <a:t> or Redux.</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If your application only has a few stateful properties, the best solution may be managing state in a single component.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There is no "right" way to manage your state. The more applications that you create, the better you will become at gauging what the right state management tool is for the job.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For all situations that have states that are too complex for a single component, and not complex enough for Redux or </a:t>
            </a:r>
            <a:r>
              <a:rPr lang="en-US" sz="1100" b="0" i="0" u="none" strike="noStrike" cap="none" dirty="0" err="1">
                <a:solidFill>
                  <a:srgbClr val="000000"/>
                </a:solidFill>
                <a:effectLst/>
                <a:latin typeface="Arial"/>
                <a:ea typeface="Arial"/>
                <a:cs typeface="Arial"/>
                <a:sym typeface="Arial"/>
              </a:rPr>
              <a:t>MobX</a:t>
            </a:r>
            <a:r>
              <a:rPr lang="en-US" sz="1100" b="0" i="0" u="none" strike="noStrike" cap="none" dirty="0">
                <a:solidFill>
                  <a:srgbClr val="000000"/>
                </a:solidFill>
                <a:effectLst/>
                <a:latin typeface="Arial"/>
                <a:ea typeface="Arial"/>
                <a:cs typeface="Arial"/>
                <a:sym typeface="Arial"/>
              </a:rPr>
              <a:t>, we use Hooks.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6. </a:t>
            </a:r>
            <a:r>
              <a:rPr lang="en-US" sz="1100" b="1" i="0" u="none" strike="noStrike" cap="none" dirty="0">
                <a:solidFill>
                  <a:srgbClr val="000000"/>
                </a:solidFill>
                <a:effectLst/>
                <a:latin typeface="Arial"/>
                <a:ea typeface="Arial"/>
                <a:cs typeface="Arial"/>
                <a:sym typeface="Arial"/>
              </a:rPr>
              <a:t>**Hooks**</a:t>
            </a:r>
            <a:r>
              <a:rPr lang="en-US" sz="1100" b="0" i="0" u="none" strike="noStrike" cap="none" dirty="0">
                <a:solidFill>
                  <a:srgbClr val="000000"/>
                </a:solidFill>
                <a:effectLst/>
                <a:latin typeface="Arial"/>
                <a:ea typeface="Arial"/>
                <a:cs typeface="Arial"/>
                <a:sym typeface="Arial"/>
              </a:rPr>
              <a:t>: Hooks are functions that let you "hook into" React state and lifecycle features from function components.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For all situations that have states that are too complex for a single component, and not complex enough for Redux or </a:t>
            </a:r>
            <a:r>
              <a:rPr lang="en-US" sz="1100" b="0" i="0" u="none" strike="noStrike" cap="none" dirty="0" err="1">
                <a:solidFill>
                  <a:srgbClr val="000000"/>
                </a:solidFill>
                <a:effectLst/>
                <a:latin typeface="Arial"/>
                <a:ea typeface="Arial"/>
                <a:cs typeface="Arial"/>
                <a:sym typeface="Arial"/>
              </a:rPr>
              <a:t>MobX</a:t>
            </a:r>
            <a:r>
              <a:rPr lang="en-US" sz="1100" b="0" i="0" u="none" strike="noStrike" cap="none" dirty="0">
                <a:solidFill>
                  <a:srgbClr val="000000"/>
                </a:solidFill>
                <a:effectLst/>
                <a:latin typeface="Arial"/>
                <a:ea typeface="Arial"/>
                <a:cs typeface="Arial"/>
                <a:sym typeface="Arial"/>
              </a:rPr>
              <a:t>, we use Hooks.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React has no plans to deprecate class components, but Hooks can do everything a class component can and more.</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568a2b1e1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568a2b1e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**The 4 Hooks**</a:t>
            </a:r>
            <a:r>
              <a:rPr lang="en-US" sz="1100" b="0" i="0" u="none" strike="noStrike" cap="none" dirty="0">
                <a:solidFill>
                  <a:srgbClr val="000000"/>
                </a:solidFill>
                <a:effectLst/>
                <a:latin typeface="Arial"/>
                <a:ea typeface="Arial"/>
                <a:cs typeface="Arial"/>
                <a:sym typeface="Arial"/>
              </a:rPr>
              <a:t>: We will be covering for different kind of Hooks.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`useState` allows you to use state in a functional component.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`useEffect` replaces lifecycle methods like `</a:t>
            </a:r>
            <a:r>
              <a:rPr lang="en-US" sz="1100" b="0" i="0" u="none" strike="noStrike" cap="none" dirty="0" err="1">
                <a:solidFill>
                  <a:srgbClr val="000000"/>
                </a:solidFill>
                <a:effectLst/>
                <a:latin typeface="Arial"/>
                <a:ea typeface="Arial"/>
                <a:cs typeface="Arial"/>
                <a:sym typeface="Arial"/>
              </a:rPr>
              <a:t>componentDidMount</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componentDidUpdate</a:t>
            </a:r>
            <a:r>
              <a:rPr lang="en-US" sz="1100" b="0" i="0" u="none" strike="noStrike" cap="none" dirty="0">
                <a:solidFill>
                  <a:srgbClr val="000000"/>
                </a:solidFill>
                <a:effectLst/>
                <a:latin typeface="Arial"/>
                <a:ea typeface="Arial"/>
                <a:cs typeface="Arial"/>
                <a:sym typeface="Arial"/>
              </a:rPr>
              <a: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An </a:t>
            </a:r>
            <a:r>
              <a:rPr lang="en-US" sz="1100" b="1" i="0" u="none" strike="noStrike" cap="none" dirty="0">
                <a:solidFill>
                  <a:srgbClr val="000000"/>
                </a:solidFill>
                <a:effectLst/>
                <a:latin typeface="Arial"/>
                <a:ea typeface="Arial"/>
                <a:cs typeface="Arial"/>
                <a:sym typeface="Arial"/>
              </a:rPr>
              <a:t>**effect**</a:t>
            </a:r>
            <a:r>
              <a:rPr lang="en-US" sz="1100" b="0" i="0" u="none" strike="noStrike" cap="none" dirty="0">
                <a:solidFill>
                  <a:srgbClr val="000000"/>
                </a:solidFill>
                <a:effectLst/>
                <a:latin typeface="Arial"/>
                <a:ea typeface="Arial"/>
                <a:cs typeface="Arial"/>
                <a:sym typeface="Arial"/>
              </a:rPr>
              <a:t>, also commonly referred to as a </a:t>
            </a:r>
            <a:r>
              <a:rPr lang="en-US" sz="1100" b="1" i="0" u="none" strike="noStrike" cap="none" dirty="0">
                <a:solidFill>
                  <a:srgbClr val="000000"/>
                </a:solidFill>
                <a:effectLst/>
                <a:latin typeface="Arial"/>
                <a:ea typeface="Arial"/>
                <a:cs typeface="Arial"/>
                <a:sym typeface="Arial"/>
              </a:rPr>
              <a:t>**side effect**</a:t>
            </a:r>
            <a:r>
              <a:rPr lang="en-US" sz="1100" b="0" i="0" u="none" strike="noStrike" cap="none" dirty="0">
                <a:solidFill>
                  <a:srgbClr val="000000"/>
                </a:solidFill>
                <a:effectLst/>
                <a:latin typeface="Arial"/>
                <a:ea typeface="Arial"/>
                <a:cs typeface="Arial"/>
                <a:sym typeface="Arial"/>
              </a:rPr>
              <a:t>, is a term used to describe the result of affecting the “outside world”.</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This includes, but is not limited to: Data fetching, subscribing to events, and changes to the DOM.</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`useContext` grants read access to a Context Object as long as it is being used within the object's Provider.</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We will be covering the built-in Hooks `useState`, `useEffect`, and `useContext`, but emphasize that there are many more Hooks. The strong developer community around React has created a </a:t>
            </a:r>
            <a:r>
              <a:rPr lang="en-US" sz="1100" b="0" i="0" u="none" strike="noStrike" cap="none" dirty="0" err="1">
                <a:solidFill>
                  <a:srgbClr val="000000"/>
                </a:solidFill>
                <a:effectLst/>
                <a:latin typeface="Arial"/>
                <a:ea typeface="Arial"/>
                <a:cs typeface="Arial"/>
                <a:sym typeface="Arial"/>
              </a:rPr>
              <a:t>plethera</a:t>
            </a:r>
            <a:r>
              <a:rPr lang="en-US" sz="1100" b="0" i="0" u="none" strike="noStrike" cap="none" dirty="0">
                <a:solidFill>
                  <a:srgbClr val="000000"/>
                </a:solidFill>
                <a:effectLst/>
                <a:latin typeface="Arial"/>
                <a:ea typeface="Arial"/>
                <a:cs typeface="Arial"/>
                <a:sym typeface="Arial"/>
              </a:rPr>
              <a:t> of different Custom Hooks that you can plug into your applications.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Custom Hooks can be any reusable function, often built from logic extracted from existing functions.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c8b0ce458_0_4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0" name="Google Shape;1100;g4c8b0ce458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57d7ffab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57d7ffab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73f7f62f1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73f7f62f1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**2 Rules of Hooks**</a:t>
            </a:r>
            <a:r>
              <a:rPr lang="en-US" sz="1100" b="0" i="0" u="none" strike="noStrike" cap="none" dirty="0">
                <a:solidFill>
                  <a:srgbClr val="000000"/>
                </a:solidFill>
                <a:effectLst/>
                <a:latin typeface="Arial"/>
                <a:ea typeface="Arial"/>
                <a:cs typeface="Arial"/>
                <a:sym typeface="Arial"/>
              </a:rPr>
              <a:t>: There are 2 rules of Hooks that must be complied with:</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Only call Hooks from top-level components. This means </a:t>
            </a:r>
            <a:r>
              <a:rPr lang="en-US" sz="1100" b="1" i="0" u="none" strike="noStrike" cap="none" dirty="0">
                <a:solidFill>
                  <a:srgbClr val="000000"/>
                </a:solidFill>
                <a:effectLst/>
                <a:latin typeface="Arial"/>
                <a:ea typeface="Arial"/>
                <a:cs typeface="Arial"/>
                <a:sym typeface="Arial"/>
              </a:rPr>
              <a:t>**never**</a:t>
            </a:r>
            <a:r>
              <a:rPr lang="en-US" sz="1100" b="0" i="0" u="none" strike="noStrike" cap="none" dirty="0">
                <a:solidFill>
                  <a:srgbClr val="000000"/>
                </a:solidFill>
                <a:effectLst/>
                <a:latin typeface="Arial"/>
                <a:ea typeface="Arial"/>
                <a:cs typeface="Arial"/>
                <a:sym typeface="Arial"/>
              </a:rPr>
              <a:t> call Hooks from within loops, conditionals, or nested functions.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It is important that Hooks are always called in the same order, like component lifecycle methods.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It is also what makes it possible for React to store the state of Hooks when using useState or useEffect.</a:t>
            </a:r>
          </a:p>
          <a:p>
            <a:r>
              <a:rPr lang="en-US" sz="1100" b="1" i="0" u="none" strike="noStrike" cap="none" dirty="0">
                <a:solidFill>
                  <a:srgbClr val="000000"/>
                </a:solidFill>
                <a:effectLst/>
                <a:latin typeface="Arial"/>
                <a:ea typeface="Arial"/>
                <a:cs typeface="Arial"/>
                <a:sym typeface="Arial"/>
              </a:rPr>
              <a:t>**2 Rules of Hooks**</a:t>
            </a:r>
            <a:endParaRPr lang="en-US" sz="1100" b="0" i="0" u="none" strike="noStrike" cap="none" dirty="0">
              <a:solidFill>
                <a:srgbClr val="000000"/>
              </a:solidFill>
              <a:effectLst/>
              <a:latin typeface="Arial"/>
              <a:ea typeface="Arial"/>
              <a:cs typeface="Arial"/>
              <a:sym typeface="Arial"/>
            </a:endParaRP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Hooks may only be called from React components. </a:t>
            </a:r>
            <a:r>
              <a:rPr lang="en-US" sz="1100" b="1" i="0" u="none" strike="noStrike" cap="none" dirty="0">
                <a:solidFill>
                  <a:srgbClr val="000000"/>
                </a:solidFill>
                <a:effectLst/>
                <a:latin typeface="Arial"/>
                <a:ea typeface="Arial"/>
                <a:cs typeface="Arial"/>
                <a:sym typeface="Arial"/>
              </a:rPr>
              <a:t>**Never**</a:t>
            </a:r>
            <a:r>
              <a:rPr lang="en-US" sz="1100" b="0" i="0" u="none" strike="noStrike" cap="none" dirty="0">
                <a:solidFill>
                  <a:srgbClr val="000000"/>
                </a:solidFill>
                <a:effectLst/>
                <a:latin typeface="Arial"/>
                <a:ea typeface="Arial"/>
                <a:cs typeface="Arial"/>
                <a:sym typeface="Arial"/>
              </a:rPr>
              <a:t> call a Hook from a regular JavaScript function.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This makes it so that all stateful logic is easy to find for the developer.</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406a798aef_2_1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5" name="Google Shape;1125;g406a798aef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3" name="Google Shape;103;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5" name="Google Shape;105;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 name="Google Shape;109;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1" name="Google Shape;111;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 name="Google Shape;113;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4" name="Google Shape;11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 name="Google Shape;118;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 name="Google Shape;119;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0" name="Google Shape;12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28" name="Google Shape;12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7" name="Google Shape;13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2" name="Google Shape;142;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5" name="Google Shape;14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 name="Google Shape;146;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 name="Google Shape;154;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5" name="Google Shape;15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 name="Google Shape;156;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 name="Google Shape;15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1" name="Google Shape;161;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 name="Google Shape;165;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4" name="Google Shape;174;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6"/>
        <p:cNvGrpSpPr/>
        <p:nvPr/>
      </p:nvGrpSpPr>
      <p:grpSpPr>
        <a:xfrm>
          <a:off x="0" y="0"/>
          <a:ext cx="0" cy="0"/>
          <a:chOff x="0" y="0"/>
          <a:chExt cx="0" cy="0"/>
        </a:xfrm>
      </p:grpSpPr>
      <p:sp>
        <p:nvSpPr>
          <p:cNvPr id="177" name="Google Shape;177;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8" name="Google Shape;17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9" name="Google Shape;179;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0" name="Google Shape;180;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 name="Google Shape;18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 name="Google Shape;189;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 name="Google Shape;191;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 name="Google Shape;210;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 name="Google Shape;21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6" name="Google Shape;246;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 name="Google Shape;248;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Google Shape;274;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 name="Google Shape;275;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2" name="Google Shape;282;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 name="Google Shape;28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8" name="Google Shape;31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 name="Google Shape;320;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55"/>
        <p:cNvGrpSpPr/>
        <p:nvPr/>
      </p:nvGrpSpPr>
      <p:grpSpPr>
        <a:xfrm>
          <a:off x="0" y="0"/>
          <a:ext cx="0" cy="0"/>
          <a:chOff x="0" y="0"/>
          <a:chExt cx="0" cy="0"/>
        </a:xfrm>
      </p:grpSpPr>
      <p:sp>
        <p:nvSpPr>
          <p:cNvPr id="356" name="Google Shape;35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 name="Google Shape;376;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 name="Google Shape;381;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4" name="Google Shape;40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5" name="Google Shape;40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6" name="Google Shape;406;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4" name="Google Shape;47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 name="Google Shape;47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10" name="Google Shape;510;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7" name="Google Shape;51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7" name="Google Shape;527;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2" name="Google Shape;60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3" name="Google Shape;623;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4" name="Google Shape;644;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3" name="Google Shape;65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5" name="Google Shape;665;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 name="Google Shape;700;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2" name="Google Shape;722;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4" name="Google Shape;72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6" name="Google Shape;736;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6" name="Google Shape;74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1" name="Google Shape;771;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2" name="Google Shape;772;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6" name="Google Shape;786;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9" name="Google Shape;79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3" name="Google Shape;81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4" name="Google Shape;82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6" name="Google Shape;82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0" name="Google Shape;84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1" name="Google Shape;85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52" name="Google Shape;852;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3" name="Google Shape;853;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5" name="Google Shape;865;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4"/>
        <p:cNvGrpSpPr/>
        <p:nvPr/>
      </p:nvGrpSpPr>
      <p:grpSpPr>
        <a:xfrm>
          <a:off x="0" y="0"/>
          <a:ext cx="0" cy="0"/>
          <a:chOff x="0" y="0"/>
          <a:chExt cx="0" cy="0"/>
        </a:xfrm>
      </p:grpSpPr>
      <p:sp>
        <p:nvSpPr>
          <p:cNvPr id="875" name="Google Shape;875;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7" name="Google Shape;877;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6" name="Google Shape;896;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4"/>
        <p:cNvGrpSpPr/>
        <p:nvPr/>
      </p:nvGrpSpPr>
      <p:grpSpPr>
        <a:xfrm>
          <a:off x="0" y="0"/>
          <a:ext cx="0" cy="0"/>
          <a:chOff x="0" y="0"/>
          <a:chExt cx="0" cy="0"/>
        </a:xfrm>
      </p:grpSpPr>
      <p:sp>
        <p:nvSpPr>
          <p:cNvPr id="905" name="Google Shape;90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7" name="Google Shape;90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6" name="Google Shape;926;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4"/>
        <p:cNvGrpSpPr/>
        <p:nvPr/>
      </p:nvGrpSpPr>
      <p:grpSpPr>
        <a:xfrm>
          <a:off x="0" y="0"/>
          <a:ext cx="0" cy="0"/>
          <a:chOff x="0" y="0"/>
          <a:chExt cx="0" cy="0"/>
        </a:xfrm>
      </p:grpSpPr>
      <p:sp>
        <p:nvSpPr>
          <p:cNvPr id="935" name="Google Shape;93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7" name="Google Shape;93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6" name="Google Shape;956;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7" name="Google Shape;96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9" name="Google Shape;96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6" name="Google Shape;986;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6" name="Google Shape;996;p6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98" name="Google Shape;9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9" name="Google Shape;999;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0" name="Google Shape;1000;p6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1" name="Google Shape;1001;p6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02"/>
        <p:cNvGrpSpPr/>
        <p:nvPr/>
      </p:nvGrpSpPr>
      <p:grpSpPr>
        <a:xfrm>
          <a:off x="0" y="0"/>
          <a:ext cx="0" cy="0"/>
          <a:chOff x="0" y="0"/>
          <a:chExt cx="0" cy="0"/>
        </a:xfrm>
      </p:grpSpPr>
      <p:pic>
        <p:nvPicPr>
          <p:cNvPr id="1003" name="Google Shape;1003;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4" name="Google Shape;1004;p6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05" name="Google Shape;1005;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7" name="Google Shape;1007;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08"/>
        <p:cNvGrpSpPr/>
        <p:nvPr/>
      </p:nvGrpSpPr>
      <p:grpSpPr>
        <a:xfrm>
          <a:off x="0" y="0"/>
          <a:ext cx="0" cy="0"/>
          <a:chOff x="0" y="0"/>
          <a:chExt cx="0" cy="0"/>
        </a:xfrm>
      </p:grpSpPr>
      <p:pic>
        <p:nvPicPr>
          <p:cNvPr id="1009" name="Google Shape;1009;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0" name="Google Shape;1010;p6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1" name="Google Shape;1011;p6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12" name="Google Shape;1012;p6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13"/>
        <p:cNvGrpSpPr/>
        <p:nvPr/>
      </p:nvGrpSpPr>
      <p:grpSpPr>
        <a:xfrm>
          <a:off x="0" y="0"/>
          <a:ext cx="0" cy="0"/>
          <a:chOff x="0" y="0"/>
          <a:chExt cx="0" cy="0"/>
        </a:xfrm>
      </p:grpSpPr>
      <p:pic>
        <p:nvPicPr>
          <p:cNvPr id="1014" name="Google Shape;1014;p6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5" name="Google Shape;1015;p6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6" name="Google Shape;1016;p6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1017" name="Google Shape;1017;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8"/>
        <p:cNvGrpSpPr/>
        <p:nvPr/>
      </p:nvGrpSpPr>
      <p:grpSpPr>
        <a:xfrm>
          <a:off x="0" y="0"/>
          <a:ext cx="0" cy="0"/>
          <a:chOff x="0" y="0"/>
          <a:chExt cx="0" cy="0"/>
        </a:xfrm>
      </p:grpSpPr>
      <p:pic>
        <p:nvPicPr>
          <p:cNvPr id="1019" name="Google Shape;1019;p6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0" name="Google Shape;1020;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21" name="Google Shape;1021;p6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2" name="Google Shape;1022;p6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3" name="Google Shape;1023;p6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4" name="Google Shape;1024;p6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6"/>
        <p:cNvGrpSpPr/>
        <p:nvPr/>
      </p:nvGrpSpPr>
      <p:grpSpPr>
        <a:xfrm>
          <a:off x="0" y="0"/>
          <a:ext cx="0" cy="0"/>
          <a:chOff x="0" y="0"/>
          <a:chExt cx="0" cy="0"/>
        </a:xfrm>
      </p:grpSpPr>
      <p:pic>
        <p:nvPicPr>
          <p:cNvPr id="1027" name="Google Shape;1027;p6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8" name="Google Shape;1028;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29" name="Google Shape;1029;p6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0" name="Google Shape;1030;p6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31" name="Google Shape;1031;p6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34"/>
        <p:cNvGrpSpPr/>
        <p:nvPr/>
      </p:nvGrpSpPr>
      <p:grpSpPr>
        <a:xfrm>
          <a:off x="0" y="0"/>
          <a:ext cx="0" cy="0"/>
          <a:chOff x="0" y="0"/>
          <a:chExt cx="0" cy="0"/>
        </a:xfrm>
      </p:grpSpPr>
      <p:pic>
        <p:nvPicPr>
          <p:cNvPr id="1035" name="Google Shape;1035;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6" name="Google Shape;1036;p6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37" name="Google Shape;1037;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38"/>
        <p:cNvGrpSpPr/>
        <p:nvPr/>
      </p:nvGrpSpPr>
      <p:grpSpPr>
        <a:xfrm>
          <a:off x="0" y="0"/>
          <a:ext cx="0" cy="0"/>
          <a:chOff x="0" y="0"/>
          <a:chExt cx="0" cy="0"/>
        </a:xfrm>
      </p:grpSpPr>
      <p:pic>
        <p:nvPicPr>
          <p:cNvPr id="1039" name="Google Shape;1039;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0" name="Google Shape;1040;p6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41" name="Google Shape;1041;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hyperlink" Target="https://kahoot.it/"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6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20.1</a:t>
            </a:r>
            <a:endParaRPr/>
          </a:p>
        </p:txBody>
      </p:sp>
      <p:sp>
        <p:nvSpPr>
          <p:cNvPr id="1047" name="Google Shape;1047;p68"/>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React Hooks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74"/>
          <p:cNvSpPr txBox="1">
            <a:spLocks noGrp="1"/>
          </p:cNvSpPr>
          <p:nvPr>
            <p:ph type="title"/>
          </p:nvPr>
        </p:nvSpPr>
        <p:spPr>
          <a:xfrm>
            <a:off x="237100" y="1478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Hooks</a:t>
            </a:r>
            <a:r>
              <a:rPr lang="en">
                <a:latin typeface="Roboto Light"/>
                <a:ea typeface="Roboto Light"/>
                <a:cs typeface="Roboto Light"/>
                <a:sym typeface="Roboto Light"/>
              </a:rPr>
              <a:t> are functions that let </a:t>
            </a:r>
            <a:br>
              <a:rPr lang="en">
                <a:latin typeface="Roboto Light"/>
                <a:ea typeface="Roboto Light"/>
                <a:cs typeface="Roboto Light"/>
                <a:sym typeface="Roboto Light"/>
              </a:rPr>
            </a:br>
            <a:r>
              <a:rPr lang="en">
                <a:latin typeface="Roboto Light"/>
                <a:ea typeface="Roboto Light"/>
                <a:cs typeface="Roboto Light"/>
                <a:sym typeface="Roboto Light"/>
              </a:rPr>
              <a:t>you "hook into" React state </a:t>
            </a:r>
            <a:br>
              <a:rPr lang="en">
                <a:latin typeface="Roboto Light"/>
                <a:ea typeface="Roboto Light"/>
                <a:cs typeface="Roboto Light"/>
                <a:sym typeface="Roboto Light"/>
              </a:rPr>
            </a:br>
            <a:r>
              <a:rPr lang="en">
                <a:latin typeface="Roboto Light"/>
                <a:ea typeface="Roboto Light"/>
                <a:cs typeface="Roboto Light"/>
                <a:sym typeface="Roboto Light"/>
              </a:rPr>
              <a:t>and lifecycle features from </a:t>
            </a:r>
            <a:br>
              <a:rPr lang="en">
                <a:latin typeface="Roboto Light"/>
                <a:ea typeface="Roboto Light"/>
                <a:cs typeface="Roboto Light"/>
                <a:sym typeface="Roboto Light"/>
              </a:rPr>
            </a:br>
            <a:r>
              <a:rPr lang="en">
                <a:latin typeface="Roboto Light"/>
                <a:ea typeface="Roboto Light"/>
                <a:cs typeface="Roboto Light"/>
                <a:sym typeface="Roboto Light"/>
              </a:rPr>
              <a:t>stateless components.</a:t>
            </a:r>
            <a:endParaRPr>
              <a:latin typeface="Roboto Light"/>
              <a:ea typeface="Roboto Light"/>
              <a:cs typeface="Roboto Light"/>
              <a:sym typeface="Roboto Light"/>
            </a:endParaRPr>
          </a:p>
        </p:txBody>
      </p:sp>
      <p:sp>
        <p:nvSpPr>
          <p:cNvPr id="1108" name="Google Shape;1108;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Two Rules of Hooks</a:t>
            </a:r>
            <a:endParaRPr/>
          </a:p>
        </p:txBody>
      </p:sp>
      <p:sp>
        <p:nvSpPr>
          <p:cNvPr id="1114" name="Google Shape;1114;p75"/>
          <p:cNvSpPr txBox="1"/>
          <p:nvPr/>
        </p:nvSpPr>
        <p:spPr>
          <a:xfrm>
            <a:off x="457200" y="1716050"/>
            <a:ext cx="3525000" cy="26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highlight>
                  <a:srgbClr val="FFFF00"/>
                </a:highlight>
                <a:latin typeface="Roboto"/>
                <a:ea typeface="Roboto"/>
                <a:cs typeface="Roboto"/>
                <a:sym typeface="Roboto"/>
              </a:rPr>
              <a:t>Do not</a:t>
            </a:r>
            <a:r>
              <a:rPr lang="en" sz="1800">
                <a:latin typeface="Roboto"/>
                <a:ea typeface="Roboto"/>
                <a:cs typeface="Roboto"/>
                <a:sym typeface="Roboto"/>
              </a:rPr>
              <a:t> call hooks from within loops, conditionals, or nested functions.</a:t>
            </a:r>
            <a:endParaRPr sz="1800">
              <a:latin typeface="Roboto"/>
              <a:ea typeface="Roboto"/>
              <a:cs typeface="Roboto"/>
              <a:sym typeface="Roboto"/>
            </a:endParaRPr>
          </a:p>
          <a:p>
            <a:pPr marL="320040" lvl="0" indent="-173990" algn="l" rtl="0">
              <a:spcBef>
                <a:spcPts val="800"/>
              </a:spcBef>
              <a:spcAft>
                <a:spcPts val="0"/>
              </a:spcAft>
              <a:buSzPts val="1300"/>
              <a:buFont typeface="Roboto"/>
              <a:buChar char="●"/>
            </a:pPr>
            <a:r>
              <a:rPr lang="en" sz="1300">
                <a:latin typeface="Roboto"/>
                <a:ea typeface="Roboto"/>
                <a:cs typeface="Roboto"/>
                <a:sym typeface="Roboto"/>
              </a:rPr>
              <a:t>It is important that hooks are always called in the same order, like component lifecycle methods.</a:t>
            </a:r>
            <a:br>
              <a:rPr lang="en" sz="1300">
                <a:latin typeface="Roboto"/>
                <a:ea typeface="Roboto"/>
                <a:cs typeface="Roboto"/>
                <a:sym typeface="Roboto"/>
              </a:rPr>
            </a:br>
            <a:endParaRPr sz="1300">
              <a:latin typeface="Roboto"/>
              <a:ea typeface="Roboto"/>
              <a:cs typeface="Roboto"/>
              <a:sym typeface="Roboto"/>
            </a:endParaRPr>
          </a:p>
          <a:p>
            <a:pPr marL="320040" lvl="0" indent="-173990" algn="l" rtl="0">
              <a:spcBef>
                <a:spcPts val="0"/>
              </a:spcBef>
              <a:spcAft>
                <a:spcPts val="0"/>
              </a:spcAft>
              <a:buSzPts val="1300"/>
              <a:buFont typeface="Roboto"/>
              <a:buChar char="●"/>
            </a:pPr>
            <a:r>
              <a:rPr lang="en" sz="1300">
                <a:latin typeface="Roboto"/>
                <a:ea typeface="Roboto"/>
                <a:cs typeface="Roboto"/>
                <a:sym typeface="Roboto"/>
              </a:rPr>
              <a:t>It is also what makes it possible for React to store the state of hooks when using </a:t>
            </a:r>
            <a:r>
              <a:rPr lang="en" sz="1300">
                <a:solidFill>
                  <a:srgbClr val="FFFFFF"/>
                </a:solidFill>
                <a:highlight>
                  <a:srgbClr val="000000"/>
                </a:highlight>
                <a:latin typeface="Inconsolata"/>
                <a:ea typeface="Inconsolata"/>
                <a:cs typeface="Inconsolata"/>
                <a:sym typeface="Inconsolata"/>
              </a:rPr>
              <a:t>useState</a:t>
            </a:r>
            <a:r>
              <a:rPr lang="en" sz="1300">
                <a:latin typeface="Roboto"/>
                <a:ea typeface="Roboto"/>
                <a:cs typeface="Roboto"/>
                <a:sym typeface="Roboto"/>
              </a:rPr>
              <a:t> or </a:t>
            </a:r>
            <a:r>
              <a:rPr lang="en" sz="1300">
                <a:solidFill>
                  <a:srgbClr val="FFFFFF"/>
                </a:solidFill>
                <a:highlight>
                  <a:srgbClr val="000000"/>
                </a:highlight>
                <a:latin typeface="Inconsolata"/>
                <a:ea typeface="Inconsolata"/>
                <a:cs typeface="Inconsolata"/>
                <a:sym typeface="Inconsolata"/>
              </a:rPr>
              <a:t>useEffect</a:t>
            </a:r>
            <a:r>
              <a:rPr lang="en" sz="1300">
                <a:latin typeface="Roboto"/>
                <a:ea typeface="Roboto"/>
                <a:cs typeface="Roboto"/>
                <a:sym typeface="Roboto"/>
              </a:rPr>
              <a:t>. </a:t>
            </a:r>
            <a:endParaRPr sz="1300">
              <a:latin typeface="Roboto"/>
              <a:ea typeface="Roboto"/>
              <a:cs typeface="Roboto"/>
              <a:sym typeface="Roboto"/>
            </a:endParaRPr>
          </a:p>
        </p:txBody>
      </p:sp>
      <p:sp>
        <p:nvSpPr>
          <p:cNvPr id="1115" name="Google Shape;1115;p75"/>
          <p:cNvSpPr txBox="1"/>
          <p:nvPr/>
        </p:nvSpPr>
        <p:spPr>
          <a:xfrm>
            <a:off x="5005225" y="1716050"/>
            <a:ext cx="3525000" cy="26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highlight>
                  <a:srgbClr val="FFFF00"/>
                </a:highlight>
                <a:latin typeface="Roboto"/>
                <a:ea typeface="Roboto"/>
                <a:cs typeface="Roboto"/>
                <a:sym typeface="Roboto"/>
              </a:rPr>
              <a:t>Do not</a:t>
            </a:r>
            <a:r>
              <a:rPr lang="en" sz="1800">
                <a:latin typeface="Roboto"/>
                <a:ea typeface="Roboto"/>
                <a:cs typeface="Roboto"/>
                <a:sym typeface="Roboto"/>
              </a:rPr>
              <a:t> call hooks from within regular JavaScript functions.</a:t>
            </a:r>
            <a:endParaRPr sz="1800">
              <a:latin typeface="Roboto"/>
              <a:ea typeface="Roboto"/>
              <a:cs typeface="Roboto"/>
              <a:sym typeface="Roboto"/>
            </a:endParaRPr>
          </a:p>
          <a:p>
            <a:pPr marL="320040" lvl="0" indent="-173990" algn="l" rtl="0">
              <a:spcBef>
                <a:spcPts val="800"/>
              </a:spcBef>
              <a:spcAft>
                <a:spcPts val="0"/>
              </a:spcAft>
              <a:buSzPts val="1300"/>
              <a:buFont typeface="Roboto"/>
              <a:buChar char="●"/>
            </a:pPr>
            <a:r>
              <a:rPr lang="en" sz="1300">
                <a:latin typeface="Roboto"/>
                <a:ea typeface="Roboto"/>
                <a:cs typeface="Roboto"/>
                <a:sym typeface="Roboto"/>
              </a:rPr>
              <a:t>This makes it so that all stateful logic is easy to find for the developer (you). </a:t>
            </a:r>
            <a:endParaRPr sz="1300">
              <a:latin typeface="Roboto"/>
              <a:ea typeface="Roboto"/>
              <a:cs typeface="Roboto"/>
              <a:sym typeface="Roboto"/>
            </a:endParaRPr>
          </a:p>
        </p:txBody>
      </p:sp>
      <p:pic>
        <p:nvPicPr>
          <p:cNvPr id="1116" name="Google Shape;1116;p75"/>
          <p:cNvPicPr preferRelativeResize="0"/>
          <p:nvPr/>
        </p:nvPicPr>
        <p:blipFill>
          <a:blip r:embed="rId3">
            <a:alphaModFix/>
          </a:blip>
          <a:stretch>
            <a:fillRect/>
          </a:stretch>
        </p:blipFill>
        <p:spPr>
          <a:xfrm>
            <a:off x="4286263" y="1183050"/>
            <a:ext cx="827470" cy="3662574"/>
          </a:xfrm>
          <a:prstGeom prst="rect">
            <a:avLst/>
          </a:prstGeom>
          <a:noFill/>
          <a:ln>
            <a:noFill/>
          </a:ln>
        </p:spPr>
      </p:pic>
      <p:grpSp>
        <p:nvGrpSpPr>
          <p:cNvPr id="1117" name="Google Shape;1117;p75"/>
          <p:cNvGrpSpPr/>
          <p:nvPr/>
        </p:nvGrpSpPr>
        <p:grpSpPr>
          <a:xfrm>
            <a:off x="457206" y="1116503"/>
            <a:ext cx="533372" cy="533480"/>
            <a:chOff x="457200" y="1378813"/>
            <a:chExt cx="695400" cy="695450"/>
          </a:xfrm>
        </p:grpSpPr>
        <p:sp>
          <p:nvSpPr>
            <p:cNvPr id="1118" name="Google Shape;1118;p75"/>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119" name="Google Shape;1119;p75"/>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75"/>
          <p:cNvGrpSpPr/>
          <p:nvPr/>
        </p:nvGrpSpPr>
        <p:grpSpPr>
          <a:xfrm>
            <a:off x="4936306" y="1118753"/>
            <a:ext cx="533372" cy="533480"/>
            <a:chOff x="457200" y="1378813"/>
            <a:chExt cx="695400" cy="695450"/>
          </a:xfrm>
        </p:grpSpPr>
        <p:sp>
          <p:nvSpPr>
            <p:cNvPr id="1121" name="Google Shape;1121;p75"/>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2" name="Google Shape;1122;p75"/>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14070-155A-4B1D-92D1-E24DA01D4E83}"/>
              </a:ext>
            </a:extLst>
          </p:cNvPr>
          <p:cNvSpPr>
            <a:spLocks noGrp="1"/>
          </p:cNvSpPr>
          <p:nvPr>
            <p:ph type="title"/>
          </p:nvPr>
        </p:nvSpPr>
        <p:spPr/>
        <p:txBody>
          <a:bodyPr/>
          <a:lstStyle/>
          <a:p>
            <a:r>
              <a:rPr lang="en-US" dirty="0"/>
              <a:t>Learning Objectives</a:t>
            </a:r>
          </a:p>
        </p:txBody>
      </p:sp>
      <p:sp>
        <p:nvSpPr>
          <p:cNvPr id="3" name="Subtitle 2">
            <a:extLst>
              <a:ext uri="{FF2B5EF4-FFF2-40B4-BE49-F238E27FC236}">
                <a16:creationId xmlns:a16="http://schemas.microsoft.com/office/drawing/2014/main" id="{AAC714A5-998D-4E2F-87F0-151D3F30D04E}"/>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B62A0802-6E5A-4CB1-802A-7E9DB6D9EDCC}"/>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CAF735C6-724C-4B0B-8E42-91445DA68B2B}"/>
              </a:ext>
            </a:extLst>
          </p:cNvPr>
          <p:cNvSpPr>
            <a:spLocks noGrp="1"/>
          </p:cNvSpPr>
          <p:nvPr>
            <p:ph type="subTitle" idx="3"/>
          </p:nvPr>
        </p:nvSpPr>
        <p:spPr/>
        <p:txBody>
          <a:bodyPr/>
          <a:lstStyle/>
          <a:p>
            <a:r>
              <a:rPr lang="en-US" dirty="0"/>
              <a:t>Built-in React Hooks – useState, useEffect, useContext</a:t>
            </a:r>
          </a:p>
        </p:txBody>
      </p:sp>
      <p:sp>
        <p:nvSpPr>
          <p:cNvPr id="6" name="Subtitle 5">
            <a:extLst>
              <a:ext uri="{FF2B5EF4-FFF2-40B4-BE49-F238E27FC236}">
                <a16:creationId xmlns:a16="http://schemas.microsoft.com/office/drawing/2014/main" id="{79AB7F74-F352-4BEC-9460-CE6EE0F8EFE2}"/>
              </a:ext>
            </a:extLst>
          </p:cNvPr>
          <p:cNvSpPr>
            <a:spLocks noGrp="1"/>
          </p:cNvSpPr>
          <p:nvPr>
            <p:ph type="subTitle" idx="4"/>
          </p:nvPr>
        </p:nvSpPr>
        <p:spPr/>
        <p:txBody>
          <a:bodyPr/>
          <a:lstStyle/>
          <a:p>
            <a:r>
              <a:rPr lang="en-US" dirty="0"/>
              <a:t>Custom React Hooks</a:t>
            </a:r>
          </a:p>
        </p:txBody>
      </p:sp>
      <p:sp>
        <p:nvSpPr>
          <p:cNvPr id="7" name="Subtitle 6">
            <a:extLst>
              <a:ext uri="{FF2B5EF4-FFF2-40B4-BE49-F238E27FC236}">
                <a16:creationId xmlns:a16="http://schemas.microsoft.com/office/drawing/2014/main" id="{5C9CCA27-4C46-4407-B875-6F68F2352CFD}"/>
              </a:ext>
            </a:extLst>
          </p:cNvPr>
          <p:cNvSpPr>
            <a:spLocks noGrp="1"/>
          </p:cNvSpPr>
          <p:nvPr>
            <p:ph type="subTitle" idx="5"/>
          </p:nvPr>
        </p:nvSpPr>
        <p:spPr/>
        <p:txBody>
          <a:bodyPr/>
          <a:lstStyle/>
          <a:p>
            <a:r>
              <a:rPr lang="en-US" dirty="0"/>
              <a:t>Context API</a:t>
            </a:r>
          </a:p>
        </p:txBody>
      </p:sp>
      <p:sp>
        <p:nvSpPr>
          <p:cNvPr id="8" name="Subtitle 7">
            <a:extLst>
              <a:ext uri="{FF2B5EF4-FFF2-40B4-BE49-F238E27FC236}">
                <a16:creationId xmlns:a16="http://schemas.microsoft.com/office/drawing/2014/main" id="{F96CAF25-BF89-4805-BA57-5CE07B2A50FC}"/>
              </a:ext>
            </a:extLst>
          </p:cNvPr>
          <p:cNvSpPr>
            <a:spLocks noGrp="1"/>
          </p:cNvSpPr>
          <p:nvPr>
            <p:ph type="subTitle" idx="6"/>
          </p:nvPr>
        </p:nvSpPr>
        <p:spPr/>
        <p:txBody>
          <a:bodyPr/>
          <a:lstStyle/>
          <a:p>
            <a:r>
              <a:rPr lang="en-US" dirty="0"/>
              <a:t>Pure functions vs impure functions</a:t>
            </a:r>
          </a:p>
        </p:txBody>
      </p:sp>
    </p:spTree>
    <p:extLst>
      <p:ext uri="{BB962C8B-B14F-4D97-AF65-F5344CB8AC3E}">
        <p14:creationId xmlns:p14="http://schemas.microsoft.com/office/powerpoint/2010/main" val="139445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79352-2ED1-4FC6-83F8-935DC5B349A3}"/>
              </a:ext>
            </a:extLst>
          </p:cNvPr>
          <p:cNvSpPr>
            <a:spLocks noGrp="1"/>
          </p:cNvSpPr>
          <p:nvPr>
            <p:ph type="title"/>
          </p:nvPr>
        </p:nvSpPr>
        <p:spPr/>
        <p:txBody>
          <a:bodyPr/>
          <a:lstStyle/>
          <a:p>
            <a:r>
              <a:rPr lang="en-US" dirty="0"/>
              <a:t>Let’s review React with Kahoot!</a:t>
            </a:r>
            <a:br>
              <a:rPr lang="en-US" dirty="0"/>
            </a:br>
            <a:br>
              <a:rPr lang="en-US" dirty="0"/>
            </a:br>
            <a:r>
              <a:rPr lang="en-US" dirty="0"/>
              <a:t>Go to </a:t>
            </a:r>
            <a:r>
              <a:rPr lang="en-US" dirty="0">
                <a:hlinkClick r:id="rId2"/>
              </a:rPr>
              <a:t>https://kahoot.it</a:t>
            </a:r>
            <a:br>
              <a:rPr lang="en-US" dirty="0"/>
            </a:br>
            <a:r>
              <a:rPr lang="en-US" dirty="0"/>
              <a:t>and enter the code</a:t>
            </a:r>
          </a:p>
        </p:txBody>
      </p:sp>
      <p:sp>
        <p:nvSpPr>
          <p:cNvPr id="3" name="Subtitle 2">
            <a:extLst>
              <a:ext uri="{FF2B5EF4-FFF2-40B4-BE49-F238E27FC236}">
                <a16:creationId xmlns:a16="http://schemas.microsoft.com/office/drawing/2014/main" id="{26E1867D-7AC5-4F2B-96D4-91EAE16A594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0130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51"/>
        <p:cNvGrpSpPr/>
        <p:nvPr/>
      </p:nvGrpSpPr>
      <p:grpSpPr>
        <a:xfrm>
          <a:off x="0" y="0"/>
          <a:ext cx="0" cy="0"/>
          <a:chOff x="0" y="0"/>
          <a:chExt cx="0" cy="0"/>
        </a:xfrm>
      </p:grpSpPr>
      <p:sp>
        <p:nvSpPr>
          <p:cNvPr id="1053" name="Google Shape;1053;p6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Partner Activity:</a:t>
            </a:r>
            <a:r>
              <a:rPr lang="en" dirty="0">
                <a:latin typeface="Roboto Light"/>
                <a:ea typeface="Roboto Light"/>
                <a:cs typeface="Roboto Light"/>
                <a:sym typeface="Roboto Light"/>
              </a:rPr>
              <a:t> Managing React State</a:t>
            </a:r>
            <a:endParaRPr dirty="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400" dirty="0"/>
              <a:t>Take a moment and discuss the different methods used in React state management with the person sitting next to you.</a:t>
            </a:r>
            <a:endParaRPr sz="1400" dirty="0"/>
          </a:p>
          <a:p>
            <a:pPr marL="0" lvl="0" indent="0" algn="l" rtl="0">
              <a:spcBef>
                <a:spcPts val="1200"/>
              </a:spcBef>
              <a:spcAft>
                <a:spcPts val="0"/>
              </a:spcAft>
              <a:buNone/>
            </a:pPr>
            <a:r>
              <a:rPr lang="en" sz="1400" b="1" dirty="0"/>
              <a:t>Consider the following:</a:t>
            </a:r>
            <a:endParaRPr sz="1400" b="1" dirty="0"/>
          </a:p>
          <a:p>
            <a:pPr marL="0" lvl="0" indent="0" algn="l" rtl="0">
              <a:spcBef>
                <a:spcPts val="1200"/>
              </a:spcBef>
              <a:spcAft>
                <a:spcPts val="0"/>
              </a:spcAft>
              <a:buClr>
                <a:schemeClr val="dk1"/>
              </a:buClr>
              <a:buSzPts val="1100"/>
              <a:buFont typeface="Arial"/>
              <a:buNone/>
            </a:pPr>
            <a:r>
              <a:rPr lang="en" sz="1400" dirty="0"/>
              <a:t>What are some of the advantages/disadvantages with these methods?</a:t>
            </a:r>
            <a:endParaRPr sz="1400" dirty="0"/>
          </a:p>
          <a:p>
            <a:pPr marL="0" lvl="0" indent="0" algn="l" rtl="0">
              <a:spcBef>
                <a:spcPts val="1200"/>
              </a:spcBef>
              <a:spcAft>
                <a:spcPts val="0"/>
              </a:spcAft>
              <a:buClr>
                <a:schemeClr val="dk1"/>
              </a:buClr>
              <a:buSzPts val="1100"/>
              <a:buFont typeface="Arial"/>
              <a:buNone/>
            </a:pPr>
            <a:r>
              <a:rPr lang="en" sz="1400" dirty="0"/>
              <a:t>Is there one method that you prefer over another? Why?</a:t>
            </a:r>
            <a:endParaRPr sz="1400" dirty="0"/>
          </a:p>
          <a:p>
            <a:pPr marL="0" lvl="0" indent="0" algn="l" rtl="0">
              <a:spcBef>
                <a:spcPts val="12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4" name="Google Shape;1054;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58"/>
        <p:cNvGrpSpPr/>
        <p:nvPr/>
      </p:nvGrpSpPr>
      <p:grpSpPr>
        <a:xfrm>
          <a:off x="0" y="0"/>
          <a:ext cx="0" cy="0"/>
          <a:chOff x="0" y="0"/>
          <a:chExt cx="0" cy="0"/>
        </a:xfrm>
      </p:grpSpPr>
      <p:sp>
        <p:nvSpPr>
          <p:cNvPr id="1059" name="Google Shape;1059;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Here Are Some Common Ways to Manage State</a:t>
            </a:r>
            <a:endParaRPr/>
          </a:p>
        </p:txBody>
      </p:sp>
      <p:sp>
        <p:nvSpPr>
          <p:cNvPr id="1060" name="Google Shape;1060;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the techniques that we’ve learned so far)</a:t>
            </a:r>
            <a:endParaRPr/>
          </a:p>
        </p:txBody>
      </p:sp>
      <p:sp>
        <p:nvSpPr>
          <p:cNvPr id="1061" name="Google Shape;1061;p70"/>
          <p:cNvSpPr txBox="1">
            <a:spLocks noGrp="1"/>
          </p:cNvSpPr>
          <p:nvPr>
            <p:ph type="subTitle" idx="3"/>
          </p:nvPr>
        </p:nvSpPr>
        <p:spPr>
          <a:xfrm>
            <a:off x="-12300" y="2135850"/>
            <a:ext cx="44790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Advantages</a:t>
            </a:r>
            <a:endParaRPr sz="1400"/>
          </a:p>
          <a:p>
            <a:pPr marL="320040" lvl="0" indent="-180340" algn="l" rtl="0">
              <a:spcBef>
                <a:spcPts val="0"/>
              </a:spcBef>
              <a:spcAft>
                <a:spcPts val="0"/>
              </a:spcAft>
              <a:buSzPts val="1400"/>
              <a:buChar char="●"/>
            </a:pPr>
            <a:r>
              <a:rPr lang="en"/>
              <a:t>Component and children will re-render with up-to-date data.</a:t>
            </a:r>
            <a:endParaRPr/>
          </a:p>
          <a:p>
            <a:pPr marL="457200" lvl="0" indent="0" algn="l" rtl="0">
              <a:spcBef>
                <a:spcPts val="0"/>
              </a:spcBef>
              <a:spcAft>
                <a:spcPts val="0"/>
              </a:spcAft>
              <a:buNone/>
            </a:pPr>
            <a:endParaRPr/>
          </a:p>
          <a:p>
            <a:pPr marL="0" lvl="0" indent="0" algn="l" rtl="0">
              <a:spcBef>
                <a:spcPts val="0"/>
              </a:spcBef>
              <a:spcAft>
                <a:spcPts val="0"/>
              </a:spcAft>
              <a:buNone/>
            </a:pPr>
            <a:r>
              <a:rPr lang="en" sz="1400" b="1"/>
              <a:t>Disadvantages</a:t>
            </a:r>
            <a:endParaRPr sz="1400"/>
          </a:p>
          <a:p>
            <a:pPr marL="320040" lvl="0" indent="-180340" algn="l" rtl="0">
              <a:spcBef>
                <a:spcPts val="0"/>
              </a:spcBef>
              <a:spcAft>
                <a:spcPts val="0"/>
              </a:spcAft>
              <a:buSzPts val="1400"/>
              <a:buChar char="●"/>
            </a:pPr>
            <a:r>
              <a:rPr lang="en"/>
              <a:t>Updating state from nested components can </a:t>
            </a:r>
            <a:br>
              <a:rPr lang="en"/>
            </a:br>
            <a:r>
              <a:rPr lang="en"/>
              <a:t>be difficult.</a:t>
            </a:r>
            <a:endParaRPr/>
          </a:p>
          <a:p>
            <a:pPr marL="320040" lvl="0" indent="-180340" algn="l" rtl="0">
              <a:spcBef>
                <a:spcPts val="0"/>
              </a:spcBef>
              <a:spcAft>
                <a:spcPts val="0"/>
              </a:spcAft>
              <a:buSzPts val="1400"/>
              <a:buChar char="●"/>
            </a:pPr>
            <a:r>
              <a:rPr lang="en"/>
              <a:t>Since state only flows one way, all components that need access to the state must be children of the same stateful component.</a:t>
            </a:r>
            <a:endParaRPr/>
          </a:p>
        </p:txBody>
      </p:sp>
      <p:sp>
        <p:nvSpPr>
          <p:cNvPr id="1062" name="Google Shape;1062;p70"/>
          <p:cNvSpPr txBox="1">
            <a:spLocks noGrp="1"/>
          </p:cNvSpPr>
          <p:nvPr>
            <p:ph type="subTitle" idx="4"/>
          </p:nvPr>
        </p:nvSpPr>
        <p:spPr>
          <a:xfrm>
            <a:off x="1076325" y="1423475"/>
            <a:ext cx="33207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300"/>
              <a:t>Class Components with </a:t>
            </a:r>
            <a:r>
              <a:rPr lang="en" sz="1300">
                <a:solidFill>
                  <a:srgbClr val="FFFFFF"/>
                </a:solidFill>
                <a:highlight>
                  <a:srgbClr val="000000"/>
                </a:highlight>
                <a:latin typeface="Inconsolata"/>
                <a:ea typeface="Inconsolata"/>
                <a:cs typeface="Inconsolata"/>
                <a:sym typeface="Inconsolata"/>
              </a:rPr>
              <a:t>setState()</a:t>
            </a:r>
            <a:endParaRPr sz="1300">
              <a:solidFill>
                <a:srgbClr val="FFFFFF"/>
              </a:solidFill>
              <a:highlight>
                <a:srgbClr val="000000"/>
              </a:highlight>
              <a:latin typeface="Inconsolata"/>
              <a:ea typeface="Inconsolata"/>
              <a:cs typeface="Inconsolata"/>
              <a:sym typeface="Inconsolata"/>
            </a:endParaRPr>
          </a:p>
        </p:txBody>
      </p:sp>
      <p:sp>
        <p:nvSpPr>
          <p:cNvPr id="1063" name="Google Shape;1063;p70"/>
          <p:cNvSpPr txBox="1">
            <a:spLocks noGrp="1"/>
          </p:cNvSpPr>
          <p:nvPr>
            <p:ph type="subTitle" idx="5"/>
          </p:nvPr>
        </p:nvSpPr>
        <p:spPr>
          <a:xfrm>
            <a:off x="4466800" y="2138100"/>
            <a:ext cx="46173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Advantages</a:t>
            </a:r>
            <a:endParaRPr sz="1400"/>
          </a:p>
          <a:p>
            <a:pPr marL="320040" lvl="0" indent="-180340" algn="l" rtl="0">
              <a:spcBef>
                <a:spcPts val="0"/>
              </a:spcBef>
              <a:spcAft>
                <a:spcPts val="0"/>
              </a:spcAft>
              <a:buSzPts val="1400"/>
              <a:buChar char="●"/>
            </a:pPr>
            <a:r>
              <a:rPr lang="en"/>
              <a:t>Updating state from within nested components is made easier because “prop-drilling” can be avoided.</a:t>
            </a:r>
            <a:endParaRPr/>
          </a:p>
          <a:p>
            <a:pPr marL="0" lvl="0" indent="0" algn="l" rtl="0">
              <a:spcBef>
                <a:spcPts val="0"/>
              </a:spcBef>
              <a:spcAft>
                <a:spcPts val="0"/>
              </a:spcAft>
              <a:buNone/>
            </a:pPr>
            <a:endParaRPr/>
          </a:p>
          <a:p>
            <a:pPr marL="0" lvl="0" indent="0" algn="l" rtl="0">
              <a:spcBef>
                <a:spcPts val="0"/>
              </a:spcBef>
              <a:spcAft>
                <a:spcPts val="0"/>
              </a:spcAft>
              <a:buNone/>
            </a:pPr>
            <a:r>
              <a:rPr lang="en" sz="1400" b="1"/>
              <a:t>Disadvantages</a:t>
            </a:r>
            <a:endParaRPr sz="1400"/>
          </a:p>
          <a:p>
            <a:pPr marL="320040" lvl="0" indent="-180340" algn="l" rtl="0">
              <a:spcBef>
                <a:spcPts val="0"/>
              </a:spcBef>
              <a:spcAft>
                <a:spcPts val="0"/>
              </a:spcAft>
              <a:buSzPts val="1400"/>
              <a:buChar char="●"/>
            </a:pPr>
            <a:r>
              <a:rPr lang="en"/>
              <a:t>Managing complex state still requires the use of </a:t>
            </a:r>
            <a:r>
              <a:rPr lang="en">
                <a:solidFill>
                  <a:srgbClr val="FFFFFF"/>
                </a:solidFill>
                <a:highlight>
                  <a:srgbClr val="000000"/>
                </a:highlight>
                <a:latin typeface="Inconsolata"/>
                <a:ea typeface="Inconsolata"/>
                <a:cs typeface="Inconsolata"/>
                <a:sym typeface="Inconsolata"/>
              </a:rPr>
              <a:t>setState()</a:t>
            </a:r>
            <a:r>
              <a:rPr lang="en">
                <a:solidFill>
                  <a:schemeClr val="dk1"/>
                </a:solidFill>
              </a:rPr>
              <a:t>.</a:t>
            </a:r>
            <a:endParaRPr>
              <a:solidFill>
                <a:srgbClr val="FFFFFF"/>
              </a:solidFill>
              <a:highlight>
                <a:srgbClr val="000000"/>
              </a:highlight>
              <a:latin typeface="Inconsolata"/>
              <a:ea typeface="Inconsolata"/>
              <a:cs typeface="Inconsolata"/>
              <a:sym typeface="Inconsolata"/>
            </a:endParaRPr>
          </a:p>
          <a:p>
            <a:pPr marL="320040" lvl="0" indent="-180340" algn="l" rtl="0">
              <a:spcBef>
                <a:spcPts val="0"/>
              </a:spcBef>
              <a:spcAft>
                <a:spcPts val="0"/>
              </a:spcAft>
              <a:buSzPts val="1400"/>
              <a:buChar char="●"/>
            </a:pPr>
            <a:r>
              <a:rPr lang="en"/>
              <a:t>Multiple providers/consumers can increase the complexity of each component.</a:t>
            </a:r>
            <a:endParaRPr/>
          </a:p>
        </p:txBody>
      </p:sp>
      <p:sp>
        <p:nvSpPr>
          <p:cNvPr id="1064" name="Google Shape;1064;p70"/>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300"/>
              <a:t>The Context API</a:t>
            </a:r>
            <a:endParaRPr sz="1300"/>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5D1C-64F3-483E-9957-8CC5FC3BDE17}"/>
              </a:ext>
            </a:extLst>
          </p:cNvPr>
          <p:cNvSpPr>
            <a:spLocks noGrp="1"/>
          </p:cNvSpPr>
          <p:nvPr>
            <p:ph type="title"/>
          </p:nvPr>
        </p:nvSpPr>
        <p:spPr/>
        <p:txBody>
          <a:bodyPr/>
          <a:lstStyle/>
          <a:p>
            <a:r>
              <a:rPr lang="en-US" dirty="0"/>
              <a:t>Current State Management Techniques</a:t>
            </a:r>
          </a:p>
        </p:txBody>
      </p:sp>
      <p:sp>
        <p:nvSpPr>
          <p:cNvPr id="3" name="Subtitle 2">
            <a:extLst>
              <a:ext uri="{FF2B5EF4-FFF2-40B4-BE49-F238E27FC236}">
                <a16:creationId xmlns:a16="http://schemas.microsoft.com/office/drawing/2014/main" id="{5D627462-31F6-4D4E-B9FB-9606BA92B9D4}"/>
              </a:ext>
            </a:extLst>
          </p:cNvPr>
          <p:cNvSpPr>
            <a:spLocks noGrp="1"/>
          </p:cNvSpPr>
          <p:nvPr>
            <p:ph type="subTitle" idx="1"/>
          </p:nvPr>
        </p:nvSpPr>
        <p:spPr/>
        <p:txBody>
          <a:bodyPr/>
          <a:lstStyle/>
          <a:p>
            <a:endParaRPr lang="en-US" dirty="0"/>
          </a:p>
        </p:txBody>
      </p:sp>
      <p:sp>
        <p:nvSpPr>
          <p:cNvPr id="4" name="Subtitle 3">
            <a:extLst>
              <a:ext uri="{FF2B5EF4-FFF2-40B4-BE49-F238E27FC236}">
                <a16:creationId xmlns:a16="http://schemas.microsoft.com/office/drawing/2014/main" id="{7A9D83E9-3A5C-40C6-9029-EF3D944FEA36}"/>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A24A55B7-B0AE-4056-8DE3-CBA70B9F3ECF}"/>
              </a:ext>
            </a:extLst>
          </p:cNvPr>
          <p:cNvSpPr>
            <a:spLocks noGrp="1"/>
          </p:cNvSpPr>
          <p:nvPr>
            <p:ph type="body" idx="3"/>
          </p:nvPr>
        </p:nvSpPr>
        <p:spPr/>
        <p:txBody>
          <a:bodyPr/>
          <a:lstStyle/>
          <a:p>
            <a:r>
              <a:rPr lang="en-US" dirty="0"/>
              <a:t>Initialize in the constructor</a:t>
            </a:r>
          </a:p>
          <a:p>
            <a:r>
              <a:rPr lang="en-US" dirty="0"/>
              <a:t>In a class component, use </a:t>
            </a:r>
            <a:r>
              <a:rPr lang="en" dirty="0">
                <a:solidFill>
                  <a:srgbClr val="FFFFFF"/>
                </a:solidFill>
                <a:highlight>
                  <a:srgbClr val="000000"/>
                </a:highlight>
                <a:latin typeface="Inconsolata"/>
                <a:ea typeface="Inconsolata"/>
                <a:cs typeface="Inconsolata"/>
                <a:sym typeface="Inconsolata"/>
              </a:rPr>
              <a:t>setState()</a:t>
            </a:r>
            <a:r>
              <a:rPr lang="en-US" dirty="0"/>
              <a:t> to update the state</a:t>
            </a:r>
          </a:p>
          <a:p>
            <a:endParaRPr lang="en-US" dirty="0"/>
          </a:p>
          <a:p>
            <a:pPr marL="0" lvl="0" indent="0">
              <a:buNone/>
            </a:pPr>
            <a:r>
              <a:rPr lang="en-US" sz="1600" b="1" dirty="0"/>
              <a:t>Advantages</a:t>
            </a:r>
            <a:endParaRPr lang="en-US" sz="1600" dirty="0"/>
          </a:p>
          <a:p>
            <a:pPr marL="320040" lvl="0" indent="-180340"/>
            <a:r>
              <a:rPr lang="en-US" dirty="0"/>
              <a:t>Component and children will re-render with up-to-date data.</a:t>
            </a:r>
          </a:p>
          <a:p>
            <a:pPr lvl="0" indent="0">
              <a:buNone/>
            </a:pPr>
            <a:endParaRPr lang="en-US" dirty="0"/>
          </a:p>
          <a:p>
            <a:pPr marL="0" lvl="0" indent="0">
              <a:buNone/>
            </a:pPr>
            <a:r>
              <a:rPr lang="en-US" sz="1600" b="1" dirty="0"/>
              <a:t>Disadvantages</a:t>
            </a:r>
            <a:endParaRPr lang="en-US" sz="1600" dirty="0"/>
          </a:p>
          <a:p>
            <a:pPr marL="320040" lvl="0" indent="-180340"/>
            <a:r>
              <a:rPr lang="en-US" dirty="0"/>
              <a:t>Updating state from nested components can be difficult.</a:t>
            </a:r>
          </a:p>
          <a:p>
            <a:pPr marL="320040" lvl="0" indent="-180340"/>
            <a:r>
              <a:rPr lang="en-US" dirty="0"/>
              <a:t>Since state only flows one way, all components that need access to the state must be children of the same stateful component.</a:t>
            </a:r>
          </a:p>
          <a:p>
            <a:endParaRPr lang="en-US" dirty="0"/>
          </a:p>
        </p:txBody>
      </p:sp>
    </p:spTree>
    <p:extLst>
      <p:ext uri="{BB962C8B-B14F-4D97-AF65-F5344CB8AC3E}">
        <p14:creationId xmlns:p14="http://schemas.microsoft.com/office/powerpoint/2010/main" val="3825902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71"/>
          <p:cNvSpPr txBox="1">
            <a:spLocks noGrp="1"/>
          </p:cNvSpPr>
          <p:nvPr>
            <p:ph type="title"/>
          </p:nvPr>
        </p:nvSpPr>
        <p:spPr>
          <a:xfrm>
            <a:off x="274350" y="1745100"/>
            <a:ext cx="8595300" cy="16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Managing state can be difficult because there is no one-size-fits-all solution. </a:t>
            </a:r>
            <a:endParaRPr sz="2400" dirty="0"/>
          </a:p>
          <a:p>
            <a:pPr marL="0" lvl="0" indent="0" algn="ctr" rtl="0">
              <a:spcBef>
                <a:spcPts val="0"/>
              </a:spcBef>
              <a:spcAft>
                <a:spcPts val="0"/>
              </a:spcAft>
              <a:buNone/>
            </a:pPr>
            <a:endParaRPr sz="2400" dirty="0"/>
          </a:p>
          <a:p>
            <a:pPr marL="0" lvl="0" indent="0" algn="ctr" rtl="0">
              <a:spcBef>
                <a:spcPts val="0"/>
              </a:spcBef>
              <a:spcAft>
                <a:spcPts val="0"/>
              </a:spcAft>
              <a:buNone/>
            </a:pPr>
            <a:r>
              <a:rPr lang="en" sz="2400" dirty="0"/>
              <a:t>But there </a:t>
            </a:r>
            <a:r>
              <a:rPr lang="en-US" sz="2400" dirty="0"/>
              <a:t>are options</a:t>
            </a:r>
            <a:r>
              <a:rPr lang="en" sz="2400" dirty="0"/>
              <a:t>. .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 This Lesson, We Will Cover Four Hooks</a:t>
            </a:r>
            <a:endParaRPr/>
          </a:p>
        </p:txBody>
      </p:sp>
      <p:sp>
        <p:nvSpPr>
          <p:cNvPr id="1075" name="Google Shape;1075;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6" name="Google Shape;1076;p72"/>
          <p:cNvSpPr/>
          <p:nvPr/>
        </p:nvSpPr>
        <p:spPr>
          <a:xfrm>
            <a:off x="1362456" y="919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72"/>
          <p:cNvGrpSpPr/>
          <p:nvPr/>
        </p:nvGrpSpPr>
        <p:grpSpPr>
          <a:xfrm>
            <a:off x="457200" y="919225"/>
            <a:ext cx="776889" cy="621300"/>
            <a:chOff x="457200" y="1378813"/>
            <a:chExt cx="776889" cy="621300"/>
          </a:xfrm>
        </p:grpSpPr>
        <p:sp>
          <p:nvSpPr>
            <p:cNvPr id="1078" name="Google Shape;1078;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79" name="Google Shape;1079;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2"/>
          <p:cNvGrpSpPr/>
          <p:nvPr/>
        </p:nvGrpSpPr>
        <p:grpSpPr>
          <a:xfrm>
            <a:off x="457200" y="1619125"/>
            <a:ext cx="776889" cy="621300"/>
            <a:chOff x="457200" y="1378813"/>
            <a:chExt cx="776889" cy="621300"/>
          </a:xfrm>
        </p:grpSpPr>
        <p:sp>
          <p:nvSpPr>
            <p:cNvPr id="1081" name="Google Shape;1081;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2" name="Google Shape;1082;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72"/>
          <p:cNvGrpSpPr/>
          <p:nvPr/>
        </p:nvGrpSpPr>
        <p:grpSpPr>
          <a:xfrm>
            <a:off x="457200" y="2311850"/>
            <a:ext cx="776889" cy="621300"/>
            <a:chOff x="457200" y="1378813"/>
            <a:chExt cx="776889" cy="621300"/>
          </a:xfrm>
        </p:grpSpPr>
        <p:sp>
          <p:nvSpPr>
            <p:cNvPr id="1084" name="Google Shape;1084;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85" name="Google Shape;1085;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2"/>
          <p:cNvGrpSpPr/>
          <p:nvPr/>
        </p:nvGrpSpPr>
        <p:grpSpPr>
          <a:xfrm>
            <a:off x="457200" y="3009350"/>
            <a:ext cx="776889" cy="621300"/>
            <a:chOff x="457200" y="1378813"/>
            <a:chExt cx="776889" cy="621300"/>
          </a:xfrm>
        </p:grpSpPr>
        <p:sp>
          <p:nvSpPr>
            <p:cNvPr id="1087" name="Google Shape;1087;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88" name="Google Shape;1088;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72"/>
          <p:cNvSpPr txBox="1">
            <a:spLocks noGrp="1"/>
          </p:cNvSpPr>
          <p:nvPr>
            <p:ph type="subTitle" idx="1"/>
          </p:nvPr>
        </p:nvSpPr>
        <p:spPr>
          <a:xfrm>
            <a:off x="-75" y="9384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dirty="0">
                <a:solidFill>
                  <a:srgbClr val="FFFFFF"/>
                </a:solidFill>
                <a:highlight>
                  <a:srgbClr val="000000"/>
                </a:highlight>
                <a:latin typeface="Inconsolata"/>
                <a:ea typeface="Inconsolata"/>
                <a:cs typeface="Inconsolata"/>
                <a:sym typeface="Inconsolata"/>
              </a:rPr>
              <a:t>useState</a:t>
            </a:r>
            <a:r>
              <a:rPr lang="en" b="1" dirty="0">
                <a:latin typeface="Roboto"/>
                <a:ea typeface="Roboto"/>
                <a:cs typeface="Roboto"/>
                <a:sym typeface="Roboto"/>
              </a:rPr>
              <a:t>: </a:t>
            </a:r>
            <a:r>
              <a:rPr lang="en" dirty="0">
                <a:latin typeface="Roboto"/>
                <a:ea typeface="Roboto"/>
                <a:cs typeface="Roboto"/>
                <a:sym typeface="Roboto"/>
              </a:rPr>
              <a:t>Allows you to use state in a functional component.</a:t>
            </a:r>
            <a:endParaRPr dirty="0">
              <a:latin typeface="Roboto"/>
              <a:ea typeface="Roboto"/>
              <a:cs typeface="Roboto"/>
              <a:sym typeface="Roboto"/>
            </a:endParaRPr>
          </a:p>
        </p:txBody>
      </p:sp>
      <p:sp>
        <p:nvSpPr>
          <p:cNvPr id="1090" name="Google Shape;1090;p72"/>
          <p:cNvSpPr/>
          <p:nvPr/>
        </p:nvSpPr>
        <p:spPr>
          <a:xfrm>
            <a:off x="1352550" y="1621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2"/>
          <p:cNvSpPr/>
          <p:nvPr/>
        </p:nvSpPr>
        <p:spPr>
          <a:xfrm>
            <a:off x="1352550" y="2311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2"/>
          <p:cNvSpPr/>
          <p:nvPr/>
        </p:nvSpPr>
        <p:spPr>
          <a:xfrm>
            <a:off x="1352550" y="3004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2"/>
          <p:cNvSpPr txBox="1">
            <a:spLocks noGrp="1"/>
          </p:cNvSpPr>
          <p:nvPr>
            <p:ph type="subTitle" idx="2"/>
          </p:nvPr>
        </p:nvSpPr>
        <p:spPr>
          <a:xfrm>
            <a:off x="-12175" y="1623950"/>
            <a:ext cx="959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solidFill>
                  <a:srgbClr val="FFFFFF"/>
                </a:solidFill>
                <a:highlight>
                  <a:srgbClr val="000000"/>
                </a:highlight>
                <a:latin typeface="Inconsolata"/>
                <a:ea typeface="Inconsolata"/>
                <a:cs typeface="Inconsolata"/>
                <a:sym typeface="Inconsolata"/>
              </a:rPr>
              <a:t>useEffect</a:t>
            </a:r>
            <a:r>
              <a:rPr lang="en" sz="1800" b="1" dirty="0">
                <a:latin typeface="Roboto"/>
                <a:ea typeface="Roboto"/>
                <a:cs typeface="Roboto"/>
                <a:sym typeface="Roboto"/>
              </a:rPr>
              <a:t>: </a:t>
            </a:r>
            <a:r>
              <a:rPr lang="en" sz="1800" dirty="0">
                <a:latin typeface="Roboto"/>
                <a:ea typeface="Roboto"/>
                <a:cs typeface="Roboto"/>
                <a:sym typeface="Roboto"/>
              </a:rPr>
              <a:t>Replaces lifecycle methods like </a:t>
            </a:r>
            <a:r>
              <a:rPr lang="en" sz="1800" dirty="0">
                <a:solidFill>
                  <a:srgbClr val="FFFFFF"/>
                </a:solidFill>
                <a:highlight>
                  <a:srgbClr val="000000"/>
                </a:highlight>
                <a:latin typeface="Inconsolata"/>
                <a:ea typeface="Inconsolata"/>
                <a:cs typeface="Inconsolata"/>
                <a:sym typeface="Inconsolata"/>
              </a:rPr>
              <a:t>componentDidMount</a:t>
            </a:r>
            <a:r>
              <a:rPr lang="en" sz="1800" dirty="0">
                <a:latin typeface="Roboto"/>
                <a:ea typeface="Roboto"/>
                <a:cs typeface="Roboto"/>
                <a:sym typeface="Roboto"/>
              </a:rPr>
              <a:t> and </a:t>
            </a:r>
            <a:r>
              <a:rPr lang="en" sz="1800" dirty="0">
                <a:solidFill>
                  <a:srgbClr val="FFFFFF"/>
                </a:solidFill>
                <a:highlight>
                  <a:srgbClr val="000000"/>
                </a:highlight>
                <a:latin typeface="Inconsolata"/>
                <a:ea typeface="Inconsolata"/>
                <a:cs typeface="Inconsolata"/>
                <a:sym typeface="Inconsolata"/>
              </a:rPr>
              <a:t>componentDidUpdate</a:t>
            </a:r>
            <a:r>
              <a:rPr lang="en" sz="1800" dirty="0">
                <a:latin typeface="Roboto"/>
                <a:ea typeface="Roboto"/>
                <a:cs typeface="Roboto"/>
                <a:sym typeface="Roboto"/>
              </a:rPr>
              <a:t>.</a:t>
            </a:r>
            <a:endParaRPr sz="1800" dirty="0">
              <a:latin typeface="Roboto"/>
              <a:ea typeface="Roboto"/>
              <a:cs typeface="Roboto"/>
              <a:sym typeface="Roboto"/>
            </a:endParaRPr>
          </a:p>
        </p:txBody>
      </p:sp>
      <p:sp>
        <p:nvSpPr>
          <p:cNvPr id="1094" name="Google Shape;1094;p72"/>
          <p:cNvSpPr txBox="1">
            <a:spLocks noGrp="1"/>
          </p:cNvSpPr>
          <p:nvPr>
            <p:ph type="subTitle" idx="3"/>
          </p:nvPr>
        </p:nvSpPr>
        <p:spPr>
          <a:xfrm>
            <a:off x="0" y="2314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solidFill>
                  <a:srgbClr val="FFFFFF"/>
                </a:solidFill>
                <a:highlight>
                  <a:srgbClr val="000000"/>
                </a:highlight>
                <a:latin typeface="Inconsolata"/>
                <a:ea typeface="Inconsolata"/>
                <a:cs typeface="Inconsolata"/>
                <a:sym typeface="Inconsolata"/>
              </a:rPr>
              <a:t>useContext</a:t>
            </a:r>
            <a:r>
              <a:rPr lang="en" sz="1800" b="1" dirty="0">
                <a:latin typeface="Roboto"/>
                <a:ea typeface="Roboto"/>
                <a:cs typeface="Roboto"/>
                <a:sym typeface="Roboto"/>
              </a:rPr>
              <a:t>: </a:t>
            </a:r>
            <a:r>
              <a:rPr lang="en" sz="1800" dirty="0">
                <a:latin typeface="Roboto"/>
                <a:ea typeface="Roboto"/>
                <a:cs typeface="Roboto"/>
                <a:sym typeface="Roboto"/>
              </a:rPr>
              <a:t>Grants read access to the Context object.</a:t>
            </a:r>
            <a:endParaRPr sz="1800" dirty="0">
              <a:latin typeface="Roboto"/>
              <a:ea typeface="Roboto"/>
              <a:cs typeface="Roboto"/>
              <a:sym typeface="Roboto"/>
            </a:endParaRPr>
          </a:p>
        </p:txBody>
      </p:sp>
      <p:sp>
        <p:nvSpPr>
          <p:cNvPr id="1095" name="Google Shape;1095;p72"/>
          <p:cNvSpPr txBox="1">
            <a:spLocks noGrp="1"/>
          </p:cNvSpPr>
          <p:nvPr>
            <p:ph type="subTitle" idx="4"/>
          </p:nvPr>
        </p:nvSpPr>
        <p:spPr>
          <a:xfrm>
            <a:off x="-12300" y="30045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Custom Hooks: </a:t>
            </a:r>
            <a:r>
              <a:rPr lang="en" sz="1800" dirty="0">
                <a:latin typeface="Roboto"/>
                <a:ea typeface="Roboto"/>
                <a:cs typeface="Roboto"/>
                <a:sym typeface="Roboto"/>
              </a:rPr>
              <a:t>Create your own reusable hooks!</a:t>
            </a:r>
            <a:endParaRPr sz="1800" dirty="0">
              <a:latin typeface="Roboto"/>
              <a:ea typeface="Roboto"/>
              <a:cs typeface="Roboto"/>
              <a:sym typeface="Roboto"/>
            </a:endParaRPr>
          </a:p>
        </p:txBody>
      </p:sp>
      <p:sp>
        <p:nvSpPr>
          <p:cNvPr id="1096" name="Google Shape;1096;p72"/>
          <p:cNvSpPr txBox="1">
            <a:spLocks noGrp="1"/>
          </p:cNvSpPr>
          <p:nvPr>
            <p:ph type="subTitle" idx="5"/>
          </p:nvPr>
        </p:nvSpPr>
        <p:spPr>
          <a:xfrm>
            <a:off x="685800" y="392448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b="1" dirty="0">
                <a:latin typeface="Roboto"/>
                <a:ea typeface="Roboto"/>
                <a:cs typeface="Roboto"/>
                <a:sym typeface="Roboto"/>
              </a:rPr>
              <a:t>Effect is a term used to describe the result of affecting the “outside world.”</a:t>
            </a:r>
            <a:endParaRPr b="1" dirty="0">
              <a:latin typeface="Roboto"/>
              <a:ea typeface="Roboto"/>
              <a:cs typeface="Roboto"/>
              <a:sym typeface="Roboto"/>
            </a:endParaRPr>
          </a:p>
          <a:p>
            <a:pPr marL="0" lvl="0" indent="0" algn="l" rtl="0">
              <a:spcBef>
                <a:spcPts val="0"/>
              </a:spcBef>
              <a:spcAft>
                <a:spcPts val="0"/>
              </a:spcAft>
              <a:buNone/>
            </a:pPr>
            <a:r>
              <a:rPr lang="en" b="1" dirty="0">
                <a:latin typeface="Roboto"/>
                <a:ea typeface="Roboto"/>
                <a:cs typeface="Roboto"/>
                <a:sym typeface="Roboto"/>
              </a:rPr>
              <a:t>This includes data fetching, subscribing to events, and making changes to the DOM.</a:t>
            </a:r>
            <a:endParaRPr b="1" dirty="0">
              <a:latin typeface="Roboto"/>
              <a:ea typeface="Roboto"/>
              <a:cs typeface="Roboto"/>
              <a:sym typeface="Roboto"/>
            </a:endParaRPr>
          </a:p>
        </p:txBody>
      </p:sp>
      <p:pic>
        <p:nvPicPr>
          <p:cNvPr id="1097" name="Google Shape;1097;p72"/>
          <p:cNvPicPr preferRelativeResize="0"/>
          <p:nvPr/>
        </p:nvPicPr>
        <p:blipFill>
          <a:blip r:embed="rId3">
            <a:alphaModFix/>
          </a:blip>
          <a:stretch>
            <a:fillRect/>
          </a:stretch>
        </p:blipFill>
        <p:spPr>
          <a:xfrm>
            <a:off x="1414601" y="3807788"/>
            <a:ext cx="623750" cy="91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7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Introducing React Hooks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1288</Words>
  <Application>Microsoft Office PowerPoint</Application>
  <PresentationFormat>On-screen Show (16:9)</PresentationFormat>
  <Paragraphs>103</Paragraphs>
  <Slides>12</Slides>
  <Notes>9</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Amatic SC</vt:lpstr>
      <vt:lpstr>Roboto</vt:lpstr>
      <vt:lpstr>Roboto Light</vt:lpstr>
      <vt:lpstr>Inconsolata</vt:lpstr>
      <vt:lpstr>Roboto Medium</vt:lpstr>
      <vt:lpstr>Roboto Thin</vt:lpstr>
      <vt:lpstr>Simple Light</vt:lpstr>
      <vt:lpstr>Unbranded</vt:lpstr>
      <vt:lpstr>Lesson 20.1</vt:lpstr>
      <vt:lpstr>Learning Objectives</vt:lpstr>
      <vt:lpstr>Let’s review React with Kahoot!  Go to https://kahoot.it and enter the code</vt:lpstr>
      <vt:lpstr>Partner Activity: Managing React State Take a moment and discuss the different methods used in React state management with the person sitting next to you. Consider the following: What are some of the advantages/disadvantages with these methods? Is there one method that you prefer over another? Why?  </vt:lpstr>
      <vt:lpstr>Here Are Some Common Ways to Manage State</vt:lpstr>
      <vt:lpstr>Current State Management Techniques</vt:lpstr>
      <vt:lpstr>Managing state can be difficult because there is no one-size-fits-all solution.   But there are options. . .</vt:lpstr>
      <vt:lpstr>In This Lesson, We Will Cover Four Hooks</vt:lpstr>
      <vt:lpstr>Introducing React Hooks</vt:lpstr>
      <vt:lpstr>Hooks are functions that let  you "hook into" React state  and lifecycle features from  stateless components.</vt:lpstr>
      <vt:lpstr>The Two Rules of Hooks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20.1</dc:title>
  <cp:lastModifiedBy>Spencer Shadley</cp:lastModifiedBy>
  <cp:revision>11</cp:revision>
  <dcterms:modified xsi:type="dcterms:W3CDTF">2020-04-06T01:27:03Z</dcterms:modified>
</cp:coreProperties>
</file>